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Vsl/hHe9qBXGlyVh5o56H2QWp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F6B128-B81D-45D9-83DB-E5AF3EDBB1DE}">
  <a:tblStyle styleId="{FFF6B128-B81D-45D9-83DB-E5AF3EDBB1DE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1" name="Google Shape;3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3월 2주차(3/13(목))</a:t>
            </a:r>
            <a:br>
              <a:rPr lang="ko-KR"/>
            </a:br>
            <a:r>
              <a:rPr lang="ko-KR"/>
              <a:t>BMS 미팅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80245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ko-KR" sz="3600"/>
              <a:t>이준영, 이한준, 오윤식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>
            <p:ph type="title"/>
          </p:nvPr>
        </p:nvSpPr>
        <p:spPr>
          <a:xfrm>
            <a:off x="838200" y="365125"/>
            <a:ext cx="10515600" cy="1056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이번 주 진행상황</a:t>
            </a:r>
            <a:endParaRPr/>
          </a:p>
        </p:txBody>
      </p:sp>
      <p:sp>
        <p:nvSpPr>
          <p:cNvPr id="165" name="Google Shape;165;p10"/>
          <p:cNvSpPr txBox="1"/>
          <p:nvPr/>
        </p:nvSpPr>
        <p:spPr>
          <a:xfrm>
            <a:off x="838200" y="1312715"/>
            <a:ext cx="5257800" cy="128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(목표)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MCU 주변 회로 납땜 진행 후, 동작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2개의 PCB판으로 진행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>
            <p:ph type="ctrTitle"/>
          </p:nvPr>
        </p:nvSpPr>
        <p:spPr>
          <a:xfrm>
            <a:off x="178776" y="237392"/>
            <a:ext cx="9144000" cy="10920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lang="ko-KR"/>
              <a:t>PCB 회로 구성 및 점검</a:t>
            </a:r>
            <a:endParaRPr/>
          </a:p>
        </p:txBody>
      </p:sp>
      <p:sp>
        <p:nvSpPr>
          <p:cNvPr id="171" name="Google Shape;171;p11"/>
          <p:cNvSpPr txBox="1"/>
          <p:nvPr/>
        </p:nvSpPr>
        <p:spPr>
          <a:xfrm>
            <a:off x="1142006" y="5319346"/>
            <a:ext cx="10883839" cy="5793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PCB 회로의 동작 확인을 위해 먼저 MCU 주변 회로 납땜을 schematic과 동일하게 진행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" name="Google Shape;17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2006" y="1329470"/>
            <a:ext cx="3683977" cy="3572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2350" y="1329470"/>
            <a:ext cx="5805123" cy="3572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/>
        </p:nvSpPr>
        <p:spPr>
          <a:xfrm>
            <a:off x="178776" y="237392"/>
            <a:ext cx="9144000" cy="10920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lang="ko-KR" sz="6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PCB 회로 구성 및 점검</a:t>
            </a:r>
            <a:endParaRPr/>
          </a:p>
        </p:txBody>
      </p:sp>
      <p:sp>
        <p:nvSpPr>
          <p:cNvPr id="179" name="Google Shape;179;p12"/>
          <p:cNvSpPr txBox="1"/>
          <p:nvPr/>
        </p:nvSpPr>
        <p:spPr>
          <a:xfrm>
            <a:off x="805961" y="4448907"/>
            <a:ext cx="10591802" cy="141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MCU 작동 확인을 위해 ST - link를 사용하여 실험 진행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TIM1 PWM의 듀티 사이클을 50%로 설정하는 위 사진의 코드를 넣어 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&gt; 실험 결과 : STM 에러, PWM 파형 확인할 수 없음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0" name="Google Shape;1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835" y="1463607"/>
            <a:ext cx="5608027" cy="2545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2944" y="1463606"/>
            <a:ext cx="4543425" cy="254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/>
          <p:nvPr/>
        </p:nvSpPr>
        <p:spPr>
          <a:xfrm>
            <a:off x="178776" y="237392"/>
            <a:ext cx="9144000" cy="10920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lang="ko-KR" sz="6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PCB 회로 구성 및 점검</a:t>
            </a:r>
            <a:endParaRPr/>
          </a:p>
        </p:txBody>
      </p:sp>
      <p:sp>
        <p:nvSpPr>
          <p:cNvPr id="187" name="Google Shape;187;p13"/>
          <p:cNvSpPr txBox="1"/>
          <p:nvPr/>
        </p:nvSpPr>
        <p:spPr>
          <a:xfrm>
            <a:off x="547468" y="1329470"/>
            <a:ext cx="10591802" cy="52741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1: STM 에러, 디버그 모드 실행 불가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원인: ST-link 연결 시 VAPP, SWDIO, SWCLK, GND, VDD, RST으로 총 6개의 핀을 연결해야 한다.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 ST-link 연결 미숙으로 인하여 RST 핀 연결을 하지 않아 오류가 생겼다.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2: PWM 파형 확인 불가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원인: PCB 상에서 MCU와 클럭 사이의 거리가 멀고, 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사이의 저항의 크기가 커서 클럭에서 발생한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파형이 저항을 통과하면서 차단되어 파형이 사라짐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3: 전원 인가 불량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 상황: 전원만 인가하였을 때 전류가 인가 되지 못하고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작동하는 판과 비교했을 때 전압이 인가 되지 못하는 노드가 존재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MCU 혹은 PCB 불량으로 추정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8" name="Google Shape;18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0070" y="2876973"/>
            <a:ext cx="3515785" cy="170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0070" y="4767748"/>
            <a:ext cx="1715138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2901" y="4767747"/>
            <a:ext cx="1652954" cy="16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/>
        </p:nvSpPr>
        <p:spPr>
          <a:xfrm>
            <a:off x="178776" y="184638"/>
            <a:ext cx="9144000" cy="10920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lang="ko-KR" sz="6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PCB 회로 구성 및 점검</a:t>
            </a:r>
            <a:endParaRPr/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538" y="1276716"/>
            <a:ext cx="4780085" cy="4025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8045" y="1276716"/>
            <a:ext cx="4911227" cy="402504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4"/>
          <p:cNvSpPr txBox="1"/>
          <p:nvPr/>
        </p:nvSpPr>
        <p:spPr>
          <a:xfrm>
            <a:off x="2692631" y="5750170"/>
            <a:ext cx="6630145" cy="5187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1, 2 해결 후 PWM 듀티 사이클 (50%) 파형 확인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스크린샷, 폰트, 도표이(가) 표시된 사진&#10;&#10;AI가 생성한 콘텐츠는 부정확할 수 있습니다." id="203" name="Google Shape;20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120" y="993945"/>
            <a:ext cx="10719759" cy="556735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5"/>
          <p:cNvSpPr txBox="1"/>
          <p:nvPr/>
        </p:nvSpPr>
        <p:spPr>
          <a:xfrm>
            <a:off x="6096000" y="611101"/>
            <a:ext cx="5257800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BQ76942 주변 회로 납땜 진행 후, 동작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STM32로 동작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5"/>
          <p:cNvSpPr txBox="1"/>
          <p:nvPr>
            <p:ph type="title"/>
          </p:nvPr>
        </p:nvSpPr>
        <p:spPr>
          <a:xfrm>
            <a:off x="838200" y="365125"/>
            <a:ext cx="10515600" cy="1056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목표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6"/>
            <a:ext cx="10515600" cy="1037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91" name="Google Shape;91;p2"/>
          <p:cNvSpPr txBox="1"/>
          <p:nvPr/>
        </p:nvSpPr>
        <p:spPr>
          <a:xfrm>
            <a:off x="980574" y="1402917"/>
            <a:ext cx="9697452" cy="25943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BMS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방학 중 진행상황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이번 주 진행상황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b="0" i="0" lang="ko-KR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목표</a:t>
            </a:r>
            <a:endParaRPr b="0" i="0" sz="2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838200" y="365126"/>
            <a:ext cx="10515600" cy="1036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BMS(Battery Management System)</a:t>
            </a:r>
            <a:endParaRPr/>
          </a:p>
        </p:txBody>
      </p:sp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386" y="3102250"/>
            <a:ext cx="4971854" cy="339062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"/>
          <p:cNvSpPr txBox="1"/>
          <p:nvPr/>
        </p:nvSpPr>
        <p:spPr>
          <a:xfrm>
            <a:off x="481263" y="1401680"/>
            <a:ext cx="8422105" cy="15485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27000" lvl="0" marL="381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배터리를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안전하게 관리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하기 위한 장치</a:t>
            </a:r>
            <a:endParaRPr/>
          </a:p>
          <a:p>
            <a:pPr indent="-127000" lvl="0" marL="381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배터리의 과방전, 과충전, 과전류 및 단락 보호 기능을 가진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보호회로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381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셀 밸런싱 </a:t>
            </a: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기능을 통해 배터리의 수명 증가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6265444" y="3102250"/>
            <a:ext cx="5275848" cy="3266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 of BMS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전기 자동차 및 하이브리드 자동차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드론 및 RC 기기 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노트북 및 휴대용 전자기기 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전동 공구 (드릴, 절단기 등) 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전동 자전거 (DIY 전기 자전거) 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전동 킥보드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722744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BMS(Battery Management System)</a:t>
            </a:r>
            <a:endParaRPr/>
          </a:p>
        </p:txBody>
      </p:sp>
      <p:graphicFrame>
        <p:nvGraphicFramePr>
          <p:cNvPr id="105" name="Google Shape;105;p4"/>
          <p:cNvGraphicFramePr/>
          <p:nvPr/>
        </p:nvGraphicFramePr>
        <p:xfrm>
          <a:off x="1320799" y="11272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{FFF6B128-B81D-45D9-83DB-E5AF3EDBB1DE}</a:tableStyleId>
              </a:tblPr>
              <a:tblGrid>
                <a:gridCol w="1634825"/>
                <a:gridCol w="2092950"/>
                <a:gridCol w="2423625"/>
                <a:gridCol w="1304175"/>
                <a:gridCol w="1863900"/>
              </a:tblGrid>
              <a:tr h="4613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/>
                        <a:t>세대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/>
                        <a:t>주요 기능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/>
                        <a:t>특징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/>
                        <a:t>통신 방식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/>
                        <a:t>기술 수준</a:t>
                      </a:r>
                      <a:endParaRPr sz="1800"/>
                    </a:p>
                  </a:txBody>
                  <a:tcPr marT="45725" marB="45725" marR="91450" marL="91450" anchor="ctr"/>
                </a:tc>
              </a:tr>
              <a:tr h="803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/>
                        <a:t>1세대 (초기 </a:t>
                      </a:r>
                      <a:endParaRPr b="1"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/>
                        <a:t>BMS)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전압, 전류, 온도 모니터링 및 보호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- 기본적인 과충전, 과방전, 과열 방지 </a:t>
                      </a:r>
                      <a:br>
                        <a:rPr lang="ko-KR" sz="1800"/>
                      </a:br>
                      <a:r>
                        <a:rPr lang="ko-KR" sz="1800"/>
                        <a:t>- 단순한 아날로그 회로 기반 </a:t>
                      </a:r>
                      <a:br>
                        <a:rPr lang="ko-KR" sz="1800"/>
                      </a:br>
                      <a:r>
                        <a:rPr lang="ko-KR" sz="1800"/>
                        <a:t>- 수동형 셀 밸런싱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없음 또는 제한적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(아날로그)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🔹 기본 보호 기능 중심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803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/>
                        <a:t>2세대 (디지털 BMS)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기본 보호 + 간단한 진단 및 통신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- SOC, SOH 예측 가능 </a:t>
                      </a:r>
                      <a:br>
                        <a:rPr lang="ko-KR" sz="1800"/>
                      </a:br>
                      <a:r>
                        <a:rPr lang="ko-KR" sz="1800"/>
                        <a:t>- 마이크로컨트롤러(MCU) 기반 </a:t>
                      </a:r>
                      <a:br>
                        <a:rPr lang="ko-KR" sz="1800"/>
                      </a:br>
                      <a:r>
                        <a:rPr lang="ko-KR" sz="1800"/>
                        <a:t>- 데이터 로깅 가능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CAN, LIN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(유선 통신)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🔹 초기 데이터 분석 및 진단 지원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727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/>
                        <a:t>3세대 (지능형 BMS)</a:t>
                      </a:r>
                      <a:endParaRPr sz="1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예측 및 최적화 기능 강화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- 머신러닝 활용한 정밀 SOC, SOH, SOP 예측 </a:t>
                      </a:r>
                      <a:br>
                        <a:rPr lang="ko-KR" sz="1800"/>
                      </a:br>
                      <a:r>
                        <a:rPr lang="ko-KR" sz="1800"/>
                        <a:t>- 실시간 데이터 분석 가능 </a:t>
                      </a:r>
                      <a:br>
                        <a:rPr lang="ko-KR" sz="1800"/>
                      </a:br>
                      <a:r>
                        <a:rPr lang="ko-KR" sz="1800"/>
                        <a:t>- 무선 BMS(WBMS) 등장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CAN, BLE, 무선(WBMS)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🔹 클라우드 연동 및 AI 활용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838200" y="365126"/>
            <a:ext cx="10515600" cy="976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방학 중 진행상황</a:t>
            </a:r>
            <a:endParaRPr/>
          </a:p>
        </p:txBody>
      </p:sp>
      <p:pic>
        <p:nvPicPr>
          <p:cNvPr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65296" y="277189"/>
            <a:ext cx="2724146" cy="2878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57125" y="3523017"/>
            <a:ext cx="2702239" cy="287778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 txBox="1"/>
          <p:nvPr/>
        </p:nvSpPr>
        <p:spPr>
          <a:xfrm>
            <a:off x="644696" y="1281627"/>
            <a:ext cx="9589169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1~2주차</a:t>
            </a:r>
            <a:endParaRPr b="1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24-2학기 전종설 팀의 자료를 받아 읽어보면서 이해하는 과정</a:t>
            </a:r>
            <a:endParaRPr/>
          </a:p>
        </p:txBody>
      </p:sp>
      <p:sp>
        <p:nvSpPr>
          <p:cNvPr id="114" name="Google Shape;114;p5"/>
          <p:cNvSpPr/>
          <p:nvPr/>
        </p:nvSpPr>
        <p:spPr>
          <a:xfrm>
            <a:off x="611788" y="2151417"/>
            <a:ext cx="5254613" cy="4551143"/>
          </a:xfrm>
          <a:custGeom>
            <a:rect b="b" l="l" r="r" t="t"/>
            <a:pathLst>
              <a:path extrusionOk="0" h="6716308" w="7441893">
                <a:moveTo>
                  <a:pt x="0" y="0"/>
                </a:moveTo>
                <a:lnTo>
                  <a:pt x="7441893" y="0"/>
                </a:lnTo>
                <a:lnTo>
                  <a:pt x="7441893" y="6716309"/>
                </a:lnTo>
                <a:lnTo>
                  <a:pt x="0" y="6716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5" name="Google Shape;115;p5"/>
          <p:cNvCxnSpPr/>
          <p:nvPr/>
        </p:nvCxnSpPr>
        <p:spPr>
          <a:xfrm flipH="1" rot="10800000">
            <a:off x="4788572" y="3523017"/>
            <a:ext cx="1221202" cy="68803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6" name="Google Shape;116;p5"/>
          <p:cNvSpPr txBox="1"/>
          <p:nvPr/>
        </p:nvSpPr>
        <p:spPr>
          <a:xfrm>
            <a:off x="5632784" y="2925765"/>
            <a:ext cx="2494547" cy="128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기본적인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4Cell BMS회로 Schematic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2460458" y="4219443"/>
            <a:ext cx="655721" cy="41509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5"/>
          <p:cNvSpPr/>
          <p:nvPr/>
        </p:nvSpPr>
        <p:spPr>
          <a:xfrm>
            <a:off x="4132851" y="4291262"/>
            <a:ext cx="655721" cy="41509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" name="Google Shape;119;p5"/>
          <p:cNvCxnSpPr/>
          <p:nvPr/>
        </p:nvCxnSpPr>
        <p:spPr>
          <a:xfrm>
            <a:off x="4746458" y="4634533"/>
            <a:ext cx="655721" cy="327375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0" name="Google Shape;120;p5"/>
          <p:cNvSpPr txBox="1"/>
          <p:nvPr/>
        </p:nvSpPr>
        <p:spPr>
          <a:xfrm>
            <a:off x="5402179" y="4706352"/>
            <a:ext cx="3246517" cy="128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DW01B, HY2213 등 여러 IC칩을 이용하여 과충전, 과방전 등을 감지 및 차단하는 회로 </a:t>
            </a:r>
            <a:endParaRPr/>
          </a:p>
        </p:txBody>
      </p:sp>
      <p:cxnSp>
        <p:nvCxnSpPr>
          <p:cNvPr id="121" name="Google Shape;121;p5"/>
          <p:cNvCxnSpPr/>
          <p:nvPr/>
        </p:nvCxnSpPr>
        <p:spPr>
          <a:xfrm flipH="1" rot="10800000">
            <a:off x="7218947" y="853455"/>
            <a:ext cx="1756611" cy="983628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/>
          <p:nvPr>
            <p:ph type="title"/>
          </p:nvPr>
        </p:nvSpPr>
        <p:spPr>
          <a:xfrm>
            <a:off x="838200" y="365126"/>
            <a:ext cx="10515600" cy="976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방학 중 진행상황</a:t>
            </a:r>
            <a:endParaRPr/>
          </a:p>
        </p:txBody>
      </p:sp>
      <p:sp>
        <p:nvSpPr>
          <p:cNvPr id="127" name="Google Shape;127;p6"/>
          <p:cNvSpPr txBox="1"/>
          <p:nvPr/>
        </p:nvSpPr>
        <p:spPr>
          <a:xfrm>
            <a:off x="644696" y="1281627"/>
            <a:ext cx="9589169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5~6주차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기존 schematic 문제점 발견 및 새로운 회로 제작</a:t>
            </a:r>
            <a:endParaRPr/>
          </a:p>
        </p:txBody>
      </p:sp>
      <p:sp>
        <p:nvSpPr>
          <p:cNvPr id="128" name="Google Shape;128;p6"/>
          <p:cNvSpPr txBox="1"/>
          <p:nvPr/>
        </p:nvSpPr>
        <p:spPr>
          <a:xfrm>
            <a:off x="728135" y="2370857"/>
            <a:ext cx="5257800" cy="211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(문제점)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기존의 각각의 IC칩들은 VCC와 VSS 사이의 전압을 감지하여 옆의 MOSFET들을 동작 시킴.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MCU로 대체를 하면서 각 Cell을 제어하는 MOSFET의 동작전압 조건을 만족시킬 수 없음.</a:t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6206067" y="614676"/>
            <a:ext cx="5775494" cy="3073481"/>
          </a:xfrm>
          <a:custGeom>
            <a:rect b="b" l="l" r="r" t="t"/>
            <a:pathLst>
              <a:path extrusionOk="0" h="4628428" w="8446227">
                <a:moveTo>
                  <a:pt x="0" y="0"/>
                </a:moveTo>
                <a:lnTo>
                  <a:pt x="8446227" y="0"/>
                </a:lnTo>
                <a:lnTo>
                  <a:pt x="8446227" y="4628428"/>
                </a:lnTo>
                <a:lnTo>
                  <a:pt x="0" y="4628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043768" y="4487142"/>
            <a:ext cx="626533" cy="829734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828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563093" y="5372982"/>
            <a:ext cx="5422842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BQ76942(BMS IC칩)을 이용하여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새로운 회로 제작</a:t>
            </a:r>
            <a:endParaRPr/>
          </a:p>
        </p:txBody>
      </p:sp>
      <p:sp>
        <p:nvSpPr>
          <p:cNvPr id="132" name="Google Shape;132;p6"/>
          <p:cNvSpPr txBox="1"/>
          <p:nvPr/>
        </p:nvSpPr>
        <p:spPr>
          <a:xfrm>
            <a:off x="8098982" y="3853218"/>
            <a:ext cx="27855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BQ76942 Datasheet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6008633" y="4107090"/>
            <a:ext cx="6279198" cy="25317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(BQ76942 기능)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배터리 모니터링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3개에서 10개까지 지원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전압, 온도, 전류 보호 및 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내부 진단 기능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포함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2개의 독립 ADC – 전압 및 전류 동시 샘플링 지원 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I2C 통신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인터페이스 지원(400kHz), SPI, HDQ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듀얼 LDO</a:t>
            </a: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있어서 외부 시스템과 연결가능(MCU, 통신)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"/>
          <p:cNvSpPr txBox="1"/>
          <p:nvPr>
            <p:ph type="title"/>
          </p:nvPr>
        </p:nvSpPr>
        <p:spPr>
          <a:xfrm>
            <a:off x="838200" y="365126"/>
            <a:ext cx="10515600" cy="976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방학 중 진행상황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644696" y="1281627"/>
            <a:ext cx="9589169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5~6주차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BQ76942를 이용하여 새롭게 7Cell BMS 회로 제작</a:t>
            </a:r>
            <a:endParaRPr/>
          </a:p>
        </p:txBody>
      </p:sp>
      <p:sp>
        <p:nvSpPr>
          <p:cNvPr id="140" name="Google Shape;140;p7"/>
          <p:cNvSpPr/>
          <p:nvPr/>
        </p:nvSpPr>
        <p:spPr>
          <a:xfrm>
            <a:off x="327771" y="2258285"/>
            <a:ext cx="5768229" cy="3098906"/>
          </a:xfrm>
          <a:custGeom>
            <a:rect b="b" l="l" r="r" t="t"/>
            <a:pathLst>
              <a:path extrusionOk="0" h="4260624" w="8564068">
                <a:moveTo>
                  <a:pt x="0" y="0"/>
                </a:moveTo>
                <a:lnTo>
                  <a:pt x="8564068" y="0"/>
                </a:lnTo>
                <a:lnTo>
                  <a:pt x="8564068" y="4260623"/>
                </a:lnTo>
                <a:lnTo>
                  <a:pt x="0" y="42606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6265856" y="2258285"/>
            <a:ext cx="5598373" cy="3029298"/>
          </a:xfrm>
          <a:custGeom>
            <a:rect b="b" l="l" r="r" t="t"/>
            <a:pathLst>
              <a:path extrusionOk="0" h="4221966" w="8339687">
                <a:moveTo>
                  <a:pt x="0" y="0"/>
                </a:moveTo>
                <a:lnTo>
                  <a:pt x="8339687" y="0"/>
                </a:lnTo>
                <a:lnTo>
                  <a:pt x="8339687" y="4221966"/>
                </a:lnTo>
                <a:lnTo>
                  <a:pt x="0" y="4221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7"/>
          <p:cNvSpPr txBox="1"/>
          <p:nvPr/>
        </p:nvSpPr>
        <p:spPr>
          <a:xfrm>
            <a:off x="5203141" y="5557016"/>
            <a:ext cx="2380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BQ76942 주변 회로</a:t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437322" y="6123542"/>
            <a:ext cx="32699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데이터시트를 참고하여 제작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838200" y="365126"/>
            <a:ext cx="10515600" cy="976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방학 중 진행상황</a:t>
            </a:r>
            <a:endParaRPr/>
          </a:p>
        </p:txBody>
      </p:sp>
      <p:sp>
        <p:nvSpPr>
          <p:cNvPr id="149" name="Google Shape;149;p8"/>
          <p:cNvSpPr txBox="1"/>
          <p:nvPr/>
        </p:nvSpPr>
        <p:spPr>
          <a:xfrm>
            <a:off x="644696" y="1281627"/>
            <a:ext cx="9589169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5~6주차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BQ76942를 이용하여 새롭게 7Cell BMS 회로 제작</a:t>
            </a:r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1560113" y="2151417"/>
            <a:ext cx="6043322" cy="4068950"/>
          </a:xfrm>
          <a:custGeom>
            <a:rect b="b" l="l" r="r" t="t"/>
            <a:pathLst>
              <a:path extrusionOk="0" h="4665298" w="6798249">
                <a:moveTo>
                  <a:pt x="0" y="0"/>
                </a:moveTo>
                <a:lnTo>
                  <a:pt x="6798249" y="0"/>
                </a:lnTo>
                <a:lnTo>
                  <a:pt x="6798249" y="4665299"/>
                </a:lnTo>
                <a:lnTo>
                  <a:pt x="0" y="4665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2944305" y="6308208"/>
            <a:ext cx="32749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STM32F103RCT6 주변 회로</a:t>
            </a:r>
            <a:endParaRPr/>
          </a:p>
        </p:txBody>
      </p:sp>
      <p:sp>
        <p:nvSpPr>
          <p:cNvPr id="152" name="Google Shape;152;p8"/>
          <p:cNvSpPr txBox="1"/>
          <p:nvPr/>
        </p:nvSpPr>
        <p:spPr>
          <a:xfrm>
            <a:off x="7941366" y="2922104"/>
            <a:ext cx="3776869" cy="21162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MCU로 STM32F103RCT6 사용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Reg1에서 전원 연결, I2C 통신을 위한 SDA, SCL 연결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데이터시트에 따라 GPIO input 1개, output 3개 연결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/>
          <p:nvPr>
            <p:ph type="title"/>
          </p:nvPr>
        </p:nvSpPr>
        <p:spPr>
          <a:xfrm>
            <a:off x="838200" y="365126"/>
            <a:ext cx="10515600" cy="9766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방학 중 진행상황</a:t>
            </a:r>
            <a:endParaRPr/>
          </a:p>
        </p:txBody>
      </p:sp>
      <p:sp>
        <p:nvSpPr>
          <p:cNvPr id="158" name="Google Shape;158;p9"/>
          <p:cNvSpPr txBox="1"/>
          <p:nvPr/>
        </p:nvSpPr>
        <p:spPr>
          <a:xfrm>
            <a:off x="5852800" y="471994"/>
            <a:ext cx="9589169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7~8주차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7Cell BMS 회로 PCB layout 진행 및 주문</a:t>
            </a:r>
            <a:endParaRPr/>
          </a:p>
        </p:txBody>
      </p:sp>
      <p:sp>
        <p:nvSpPr>
          <p:cNvPr id="159" name="Google Shape;159;p9"/>
          <p:cNvSpPr/>
          <p:nvPr/>
        </p:nvSpPr>
        <p:spPr>
          <a:xfrm>
            <a:off x="1992436" y="1328252"/>
            <a:ext cx="8396719" cy="5305615"/>
          </a:xfrm>
          <a:custGeom>
            <a:rect b="b" l="l" r="r" t="t"/>
            <a:pathLst>
              <a:path extrusionOk="0" h="8131210" w="13275445">
                <a:moveTo>
                  <a:pt x="0" y="0"/>
                </a:moveTo>
                <a:lnTo>
                  <a:pt x="13275446" y="0"/>
                </a:lnTo>
                <a:lnTo>
                  <a:pt x="13275446" y="8131211"/>
                </a:lnTo>
                <a:lnTo>
                  <a:pt x="0" y="8131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2025-03-10T01:48:03Z</dcterms:created>
  <dc:creator>준영 이</dc:creator>
</cp:coreProperties>
</file>